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81" r:id="rId4"/>
    <p:sldId id="257" r:id="rId5"/>
    <p:sldId id="264" r:id="rId6"/>
    <p:sldId id="263" r:id="rId7"/>
    <p:sldId id="283" r:id="rId8"/>
    <p:sldId id="284" r:id="rId9"/>
    <p:sldId id="285" r:id="rId10"/>
    <p:sldId id="261" r:id="rId11"/>
    <p:sldId id="262" r:id="rId12"/>
    <p:sldId id="260" r:id="rId13"/>
    <p:sldId id="278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2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166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617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10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129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0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8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22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3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28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25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0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2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9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841A1-821D-4BF5-815C-57AF72A6555E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A0CFD6-8255-4637-96F9-FC49492119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39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69" y="2320066"/>
            <a:ext cx="8596668" cy="1320800"/>
          </a:xfrm>
        </p:spPr>
        <p:txBody>
          <a:bodyPr>
            <a:normAutofit/>
          </a:bodyPr>
          <a:lstStyle/>
          <a:p>
            <a:r>
              <a:rPr lang="en-GB" sz="7200" dirty="0" smtClean="0"/>
              <a:t>Car Park Survey</a:t>
            </a:r>
            <a:endParaRPr lang="en-GB" sz="7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27171" y="4096871"/>
            <a:ext cx="6485466" cy="76558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800" dirty="0" smtClean="0"/>
              <a:t>April 21</a:t>
            </a:r>
            <a:r>
              <a:rPr lang="en-GB" sz="4800" baseline="30000" dirty="0" smtClean="0"/>
              <a:t>st</a:t>
            </a:r>
            <a:r>
              <a:rPr lang="en-GB" sz="4800" dirty="0" smtClean="0"/>
              <a:t>-23</a:t>
            </a:r>
            <a:r>
              <a:rPr lang="en-GB" sz="4800" baseline="30000" dirty="0" smtClean="0"/>
              <a:t>rd</a:t>
            </a:r>
            <a:r>
              <a:rPr lang="en-GB" sz="4800" dirty="0" smtClean="0"/>
              <a:t> 2016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8665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92273"/>
            <a:ext cx="8596668" cy="1320800"/>
          </a:xfrm>
        </p:spPr>
        <p:txBody>
          <a:bodyPr/>
          <a:lstStyle/>
          <a:p>
            <a:r>
              <a:rPr lang="en-GB" dirty="0" smtClean="0"/>
              <a:t>Surrounding Area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034" y="1336406"/>
            <a:ext cx="3287873" cy="51111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68" y="1326413"/>
            <a:ext cx="3492089" cy="51111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55034" y="1345471"/>
            <a:ext cx="3287873" cy="29815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088564" y="609600"/>
            <a:ext cx="251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Top 10 places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Visiting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2030" y="1528096"/>
            <a:ext cx="78609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There were a total of 46 different reasons for visiting.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 60% were shopping related.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 30 of the 242 shoppers did other things in combination with shopping, </a:t>
            </a:r>
            <a:r>
              <a:rPr lang="en-GB" sz="2400" dirty="0" err="1" smtClean="0"/>
              <a:t>e.g</a:t>
            </a:r>
            <a:r>
              <a:rPr lang="en-GB" sz="2400" dirty="0" smtClean="0"/>
              <a:t> School Drop off or dentist.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second most popular reason was working or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5209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have people come from ?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662936"/>
              </p:ext>
            </p:extLst>
          </p:nvPr>
        </p:nvGraphicFramePr>
        <p:xfrm>
          <a:off x="1721223" y="1526313"/>
          <a:ext cx="5314277" cy="4876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8352"/>
                <a:gridCol w="952934"/>
                <a:gridCol w="1402991"/>
              </a:tblGrid>
              <a:tr h="1047188">
                <a:tc gridSpan="2">
                  <a:txBody>
                    <a:bodyPr/>
                    <a:lstStyle/>
                    <a:p>
                      <a:pPr algn="l" fontAlgn="b"/>
                      <a:endParaRPr lang="en-GB" sz="3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  <a:tr h="634757">
                <a:tc>
                  <a:txBody>
                    <a:bodyPr/>
                    <a:lstStyle/>
                    <a:p>
                      <a:pPr algn="l" fontAlgn="b"/>
                      <a:r>
                        <a:rPr lang="en-GB" sz="4100" u="none" strike="noStrike" dirty="0">
                          <a:effectLst/>
                        </a:rPr>
                        <a:t>Watlington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106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>
                          <a:effectLst/>
                        </a:rPr>
                        <a:t>26%</a:t>
                      </a:r>
                      <a:endParaRPr lang="en-GB" sz="4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  <a:tr h="1253403">
                <a:tc>
                  <a:txBody>
                    <a:bodyPr/>
                    <a:lstStyle/>
                    <a:p>
                      <a:pPr algn="l" fontAlgn="b"/>
                      <a:r>
                        <a:rPr lang="en-GB" sz="4100" u="none" strike="noStrike" dirty="0">
                          <a:effectLst/>
                        </a:rPr>
                        <a:t>Surrounding Area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166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41%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  <a:tr h="634757">
                <a:tc>
                  <a:txBody>
                    <a:bodyPr/>
                    <a:lstStyle/>
                    <a:p>
                      <a:pPr algn="l" fontAlgn="b"/>
                      <a:r>
                        <a:rPr lang="en-GB" sz="4100" u="none" strike="noStrike" dirty="0">
                          <a:effectLst/>
                        </a:rPr>
                        <a:t>Oxfordshire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 smtClean="0">
                          <a:effectLst/>
                        </a:rPr>
                        <a:t>6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>
                          <a:effectLst/>
                        </a:rPr>
                        <a:t>16%</a:t>
                      </a:r>
                      <a:endParaRPr lang="en-GB" sz="4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  <a:tr h="634757">
                <a:tc>
                  <a:txBody>
                    <a:bodyPr/>
                    <a:lstStyle/>
                    <a:p>
                      <a:pPr algn="l" fontAlgn="b"/>
                      <a:r>
                        <a:rPr lang="en-GB" sz="4100" u="none" strike="noStrike" dirty="0">
                          <a:effectLst/>
                        </a:rPr>
                        <a:t>Other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68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17%</a:t>
                      </a:r>
                      <a:endParaRPr lang="en-GB" sz="4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  <a:tr h="634757">
                <a:tc>
                  <a:txBody>
                    <a:bodyPr/>
                    <a:lstStyle/>
                    <a:p>
                      <a:pPr algn="l" fontAlgn="b"/>
                      <a:r>
                        <a:rPr lang="en-GB" sz="4100" u="none" strike="noStrike" dirty="0">
                          <a:effectLst/>
                        </a:rPr>
                        <a:t>Total</a:t>
                      </a:r>
                      <a:endParaRPr lang="en-GB" sz="4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406</a:t>
                      </a:r>
                      <a:endParaRPr lang="en-GB" sz="4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100" u="none" strike="noStrike" dirty="0">
                          <a:effectLst/>
                        </a:rPr>
                        <a:t>100%</a:t>
                      </a:r>
                      <a:endParaRPr lang="en-GB" sz="4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111" marR="16111" marT="161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95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mtClean="0"/>
              <a:t>Reasons for Visiting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505" y="1528096"/>
            <a:ext cx="5713208" cy="502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 Park Survey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3766"/>
            <a:ext cx="8596668" cy="4907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Car Park Survey had three elements: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1. ANPR (Automatic Number Plate </a:t>
            </a:r>
            <a:r>
              <a:rPr lang="en-GB" b="1" dirty="0" err="1" smtClean="0"/>
              <a:t>Reconition</a:t>
            </a:r>
            <a:r>
              <a:rPr lang="en-GB" b="1" dirty="0" smtClean="0"/>
              <a:t>) Survey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This survey used cameras to record car movements in and out and how long 	each car stayed in the car park. This ran from midnight on Thursday 21</a:t>
            </a:r>
            <a:r>
              <a:rPr lang="en-GB" baseline="30000" dirty="0" smtClean="0"/>
              <a:t>st</a:t>
            </a:r>
            <a:r>
              <a:rPr lang="en-GB" dirty="0" smtClean="0"/>
              <a:t> 	April to midnight Saturday 23</a:t>
            </a:r>
            <a:r>
              <a:rPr lang="en-GB" baseline="30000" dirty="0" smtClean="0"/>
              <a:t>rd</a:t>
            </a:r>
            <a:r>
              <a:rPr lang="en-GB" dirty="0" smtClean="0"/>
              <a:t> April.</a:t>
            </a:r>
          </a:p>
          <a:p>
            <a:pPr marL="0" indent="0">
              <a:buNone/>
            </a:pPr>
            <a:r>
              <a:rPr lang="en-GB" b="1" dirty="0" smtClean="0"/>
              <a:t>2. Manual Questionnaire of Car Park Users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Volunteers asked Car Park users questions about their reason for visiting, 	where they came from and if they had problems parking. This ran from 7am-	1pm on the Thursday, Friday and Saturday.</a:t>
            </a:r>
          </a:p>
          <a:p>
            <a:pPr marL="0" indent="0">
              <a:buNone/>
            </a:pPr>
            <a:r>
              <a:rPr lang="en-GB" b="1" dirty="0" smtClean="0"/>
              <a:t>3. Manual count of On Street Parking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A manual count was done for spaces in High Street, </a:t>
            </a:r>
            <a:r>
              <a:rPr lang="en-GB" dirty="0" err="1" smtClean="0"/>
              <a:t>Gorwell</a:t>
            </a:r>
            <a:r>
              <a:rPr lang="en-GB" dirty="0" smtClean="0"/>
              <a:t>, Brook Street, 	</a:t>
            </a:r>
            <a:r>
              <a:rPr lang="en-GB" dirty="0" err="1" smtClean="0"/>
              <a:t>Shirburn</a:t>
            </a:r>
            <a:r>
              <a:rPr lang="en-GB" dirty="0" smtClean="0"/>
              <a:t> Road and Couching Street and the % utilisation measured on the 	Thursday, Friday and Saturday.</a:t>
            </a:r>
          </a:p>
          <a:p>
            <a:pPr marL="0" indent="0">
              <a:buNone/>
            </a:pPr>
            <a:endParaRPr lang="en-GB" dirty="0"/>
          </a:p>
          <a:p>
            <a:pPr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2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ANPR Headlines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394" y="1525888"/>
            <a:ext cx="8929245" cy="46059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300" dirty="0" smtClean="0"/>
              <a:t>Information recorded gave 1143 records and contains 950 different registration numbers</a:t>
            </a:r>
            <a:r>
              <a:rPr lang="en-GB" sz="2300" dirty="0" smtClean="0"/>
              <a:t>.</a:t>
            </a:r>
            <a:endParaRPr lang="en-GB" sz="2300" dirty="0" smtClean="0"/>
          </a:p>
          <a:p>
            <a:pPr marL="0" indent="0">
              <a:buNone/>
            </a:pPr>
            <a:r>
              <a:rPr lang="en-GB" sz="2300" dirty="0" smtClean="0"/>
              <a:t>There is an average of 791 movements per day (in and out</a:t>
            </a:r>
            <a:r>
              <a:rPr lang="en-GB" sz="2300" dirty="0" smtClean="0"/>
              <a:t>)</a:t>
            </a:r>
          </a:p>
          <a:p>
            <a:pPr marL="0" indent="0">
              <a:buNone/>
            </a:pPr>
            <a:endParaRPr lang="en-GB" sz="2300" dirty="0" smtClean="0"/>
          </a:p>
          <a:p>
            <a:pPr marL="0" indent="0">
              <a:buNone/>
            </a:pPr>
            <a:r>
              <a:rPr lang="en-GB" sz="2300" b="1" dirty="0" smtClean="0"/>
              <a:t>Length of Stay</a:t>
            </a:r>
          </a:p>
          <a:p>
            <a:r>
              <a:rPr lang="en-GB" sz="2300" b="1" dirty="0" smtClean="0"/>
              <a:t>54.4% stayed less than 30 minutes </a:t>
            </a:r>
            <a:r>
              <a:rPr lang="en-GB" sz="2300" dirty="0" smtClean="0"/>
              <a:t>(622 vehicles)</a:t>
            </a:r>
          </a:p>
          <a:p>
            <a:r>
              <a:rPr lang="en-GB" sz="2300" dirty="0" smtClean="0"/>
              <a:t>67.5 % stayed less than 1 hour (772 vehicles)</a:t>
            </a:r>
          </a:p>
          <a:p>
            <a:r>
              <a:rPr lang="en-GB" sz="2300" dirty="0" smtClean="0"/>
              <a:t>78.3 % stayed less than 2 hrs    (895 vehicles</a:t>
            </a:r>
            <a:r>
              <a:rPr lang="en-GB" sz="2300" dirty="0" smtClean="0"/>
              <a:t>)</a:t>
            </a:r>
          </a:p>
          <a:p>
            <a:r>
              <a:rPr lang="en-GB" sz="2300" dirty="0" smtClean="0"/>
              <a:t>10 vehicles stayed over 24hrs, one for 62 hours</a:t>
            </a:r>
            <a:endParaRPr lang="en-GB" sz="2300" dirty="0" smtClean="0"/>
          </a:p>
          <a:p>
            <a:endParaRPr lang="en-GB" sz="2300" dirty="0" smtClean="0"/>
          </a:p>
          <a:p>
            <a:pPr marL="0" indent="0">
              <a:buNone/>
            </a:pPr>
            <a:r>
              <a:rPr lang="en-GB" sz="2300" b="1" dirty="0" smtClean="0"/>
              <a:t>The 2 hour limit looks to be suitable given this profile as only 21.7% of cars stay over 2 hours.</a:t>
            </a:r>
          </a:p>
          <a:p>
            <a:pPr marL="0" indent="0">
              <a:buNone/>
            </a:pPr>
            <a:r>
              <a:rPr lang="en-GB" sz="2300" dirty="0" smtClean="0"/>
              <a:t>Many people are popping into the co-op or other shops and stay a short time.</a:t>
            </a:r>
          </a:p>
          <a:p>
            <a:pPr marL="0" indent="0">
              <a:buNone/>
            </a:pPr>
            <a:r>
              <a:rPr lang="en-GB" sz="2300" dirty="0" smtClean="0"/>
              <a:t>The issue is enforcement rather than capacity for shoppers, there is a quick turnover of vehicles.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6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Manual Questionnaire Headlines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638" y="1730284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406 completed forms</a:t>
            </a:r>
          </a:p>
          <a:p>
            <a:r>
              <a:rPr lang="en-GB" sz="2800" dirty="0" smtClean="0"/>
              <a:t>26% from </a:t>
            </a:r>
            <a:r>
              <a:rPr lang="en-GB" sz="2800" dirty="0" smtClean="0"/>
              <a:t>Watlington</a:t>
            </a:r>
          </a:p>
          <a:p>
            <a:r>
              <a:rPr lang="en-GB" sz="2800" dirty="0" smtClean="0"/>
              <a:t>41% from surrounding area</a:t>
            </a:r>
            <a:endParaRPr lang="en-GB" sz="2800" dirty="0" smtClean="0"/>
          </a:p>
          <a:p>
            <a:r>
              <a:rPr lang="en-GB" sz="2800" dirty="0" smtClean="0"/>
              <a:t>Visitors from 90 different places</a:t>
            </a:r>
          </a:p>
          <a:p>
            <a:r>
              <a:rPr lang="en-GB" sz="2800" dirty="0" smtClean="0"/>
              <a:t>46 different reasons for visiting</a:t>
            </a:r>
          </a:p>
          <a:p>
            <a:r>
              <a:rPr lang="en-GB" sz="2800" dirty="0" smtClean="0"/>
              <a:t>59% came to do shopping only or shopping and another service</a:t>
            </a:r>
          </a:p>
          <a:p>
            <a:r>
              <a:rPr lang="en-GB" sz="2800" dirty="0" smtClean="0"/>
              <a:t>68% reported no problems with parking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4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Parking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77334" y="1270000"/>
            <a:ext cx="80368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68% of respondents reported no problems with parking, although some commented that they might have to wait a couple of minutes for a space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Some people found this more of a problem and commented that they would leave if there were no </a:t>
            </a:r>
            <a:r>
              <a:rPr lang="en-GB" sz="2400" dirty="0" smtClean="0"/>
              <a:t>spaces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% finding a problem with parking varied according to the time of day – peaking between </a:t>
            </a:r>
            <a:r>
              <a:rPr lang="en-GB" sz="2400" dirty="0" smtClean="0"/>
              <a:t>10-11am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% finding no problem did not vary much through the morning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32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8918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133 people made comments.</a:t>
            </a:r>
          </a:p>
          <a:p>
            <a:r>
              <a:rPr lang="en-GB" sz="2400" dirty="0" smtClean="0"/>
              <a:t>The most popular themes were:</a:t>
            </a:r>
          </a:p>
          <a:p>
            <a:pPr lvl="1"/>
            <a:r>
              <a:rPr lang="en-GB" sz="2000" dirty="0" smtClean="0"/>
              <a:t>Problem times and difficulty getting a space (25 comments)</a:t>
            </a:r>
          </a:p>
          <a:p>
            <a:pPr lvl="1"/>
            <a:r>
              <a:rPr lang="en-GB" sz="2000" dirty="0" smtClean="0"/>
              <a:t>Positive comments around having a free and convenient car park (22 comments)</a:t>
            </a:r>
          </a:p>
          <a:p>
            <a:pPr lvl="1"/>
            <a:r>
              <a:rPr lang="en-GB" sz="2000" dirty="0" smtClean="0"/>
              <a:t>Abuse of car park - 2 hour spaces and ‘long term’ parking and requests for enforcement (18 comments)</a:t>
            </a:r>
          </a:p>
          <a:p>
            <a:pPr lvl="1"/>
            <a:r>
              <a:rPr lang="en-GB" sz="2000" dirty="0" smtClean="0"/>
              <a:t>Requests for additional parking (9)</a:t>
            </a:r>
          </a:p>
          <a:p>
            <a:pPr lvl="1"/>
            <a:r>
              <a:rPr lang="en-GB" sz="2000" dirty="0" smtClean="0"/>
              <a:t>Requests for Residents parking (7)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62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On-Street Parking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4222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As expected there was high utilisation of all on-street parking. </a:t>
            </a:r>
          </a:p>
          <a:p>
            <a:pPr marL="0" indent="0">
              <a:buNone/>
            </a:pPr>
            <a:r>
              <a:rPr lang="en-GB" dirty="0" smtClean="0"/>
              <a:t>There were also many cases of illegal parking and cars overstaying the time limits for parking in the High Street.</a:t>
            </a:r>
          </a:p>
          <a:p>
            <a:pPr marL="0" indent="0">
              <a:buNone/>
            </a:pPr>
            <a:r>
              <a:rPr lang="en-GB" dirty="0" smtClean="0"/>
              <a:t>The survey was done between 7am – 1pm on all three days. </a:t>
            </a:r>
          </a:p>
          <a:p>
            <a:pPr marL="0" indent="0">
              <a:buNone/>
            </a:pPr>
            <a:r>
              <a:rPr lang="en-GB" dirty="0" smtClean="0"/>
              <a:t>The average utilisation by street was:</a:t>
            </a:r>
          </a:p>
          <a:p>
            <a:pPr marL="0" indent="0">
              <a:buNone/>
            </a:pPr>
            <a:r>
              <a:rPr lang="en-GB" dirty="0" smtClean="0"/>
              <a:t>Couching Street  96.8%</a:t>
            </a:r>
          </a:p>
          <a:p>
            <a:pPr marL="0" indent="0">
              <a:buNone/>
            </a:pPr>
            <a:r>
              <a:rPr lang="en-GB" dirty="0" smtClean="0"/>
              <a:t>High Street 	      86.1%</a:t>
            </a:r>
          </a:p>
          <a:p>
            <a:pPr marL="0" indent="0">
              <a:buNone/>
            </a:pPr>
            <a:r>
              <a:rPr lang="en-GB" dirty="0" err="1" smtClean="0"/>
              <a:t>Shirburn</a:t>
            </a:r>
            <a:r>
              <a:rPr lang="en-GB" dirty="0" smtClean="0"/>
              <a:t> Street   72.8%</a:t>
            </a:r>
          </a:p>
          <a:p>
            <a:pPr marL="0" indent="0">
              <a:buNone/>
            </a:pPr>
            <a:r>
              <a:rPr lang="en-GB" dirty="0" smtClean="0"/>
              <a:t>Brook Street       72.2%</a:t>
            </a:r>
          </a:p>
          <a:p>
            <a:pPr marL="0" indent="0">
              <a:buNone/>
            </a:pPr>
            <a:r>
              <a:rPr lang="en-GB" dirty="0" err="1" smtClean="0"/>
              <a:t>Gorwell</a:t>
            </a:r>
            <a:r>
              <a:rPr lang="en-GB" dirty="0" smtClean="0"/>
              <a:t>              66.4% 	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4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667" y="1270000"/>
            <a:ext cx="8853941" cy="5141558"/>
          </a:xfrm>
        </p:spPr>
        <p:txBody>
          <a:bodyPr>
            <a:normAutofit fontScale="85000" lnSpcReduction="20000"/>
          </a:bodyPr>
          <a:lstStyle/>
          <a:p>
            <a:r>
              <a:rPr lang="en-GB" sz="2100" dirty="0" smtClean="0"/>
              <a:t>There is a high throughput of vehicles, the majority of users stay for less than 2 hours and are shopping and using local services</a:t>
            </a:r>
          </a:p>
          <a:p>
            <a:r>
              <a:rPr lang="en-GB" sz="2100" dirty="0" smtClean="0"/>
              <a:t>The biggest group were from the surrounding area using Watlington as a service centre (41%) and from Watlington (26%)</a:t>
            </a:r>
          </a:p>
          <a:p>
            <a:r>
              <a:rPr lang="en-GB" sz="2100" dirty="0" smtClean="0"/>
              <a:t>Our observations were that although the car park is very full most people get a space straight away or after a couple of minutes</a:t>
            </a:r>
          </a:p>
          <a:p>
            <a:r>
              <a:rPr lang="en-GB" sz="2100" dirty="0" smtClean="0"/>
              <a:t>People loved the fact it is free – especially as a lot of people were popping in and would not want to stop and get a ticket and pay</a:t>
            </a:r>
          </a:p>
          <a:p>
            <a:r>
              <a:rPr lang="en-GB" sz="2100" dirty="0" smtClean="0"/>
              <a:t>There are on average around 30 vehicles using the car park overnight</a:t>
            </a:r>
          </a:p>
          <a:p>
            <a:r>
              <a:rPr lang="en-GB" sz="2100" dirty="0" smtClean="0"/>
              <a:t>There is abuse of 2 hour spaces as people know there is no enforcement</a:t>
            </a:r>
          </a:p>
          <a:p>
            <a:r>
              <a:rPr lang="en-GB" sz="2100" dirty="0" smtClean="0"/>
              <a:t>Street parking very highly utilised, the lowest being </a:t>
            </a:r>
            <a:r>
              <a:rPr lang="en-GB" sz="2100" dirty="0" err="1" smtClean="0"/>
              <a:t>Gorwell</a:t>
            </a:r>
            <a:r>
              <a:rPr lang="en-GB" sz="2100" dirty="0" smtClean="0"/>
              <a:t> as people don’t want to walk</a:t>
            </a:r>
          </a:p>
          <a:p>
            <a:r>
              <a:rPr lang="en-GB" sz="2100" dirty="0" smtClean="0"/>
              <a:t>People are not interested in using other car parks as they don’t want to carry shopping or walk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300" dirty="0" smtClean="0">
                <a:solidFill>
                  <a:srgbClr val="FF0000"/>
                </a:solidFill>
              </a:rPr>
              <a:t>The Infrastructure group will now use this information as evidence in planning requirements</a:t>
            </a:r>
            <a:endParaRPr lang="en-GB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3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4147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</TotalTime>
  <Words>676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Car Park Survey</vt:lpstr>
      <vt:lpstr>Car Park Survey Results</vt:lpstr>
      <vt:lpstr>ANPR Headlines</vt:lpstr>
      <vt:lpstr>Manual Questionnaire Headlines</vt:lpstr>
      <vt:lpstr>Problems with Parking</vt:lpstr>
      <vt:lpstr>Comments </vt:lpstr>
      <vt:lpstr>On-Street Parking Survey</vt:lpstr>
      <vt:lpstr>Summary</vt:lpstr>
      <vt:lpstr>PowerPoint Presentation</vt:lpstr>
      <vt:lpstr>Surrounding Area</vt:lpstr>
      <vt:lpstr>Reasons for Visiting</vt:lpstr>
      <vt:lpstr>Where have people come from 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Tynan</dc:creator>
  <cp:lastModifiedBy>Kristina Tynan</cp:lastModifiedBy>
  <cp:revision>42</cp:revision>
  <cp:lastPrinted>2016-05-17T10:23:56Z</cp:lastPrinted>
  <dcterms:created xsi:type="dcterms:W3CDTF">2016-05-05T08:08:41Z</dcterms:created>
  <dcterms:modified xsi:type="dcterms:W3CDTF">2016-05-19T12:09:51Z</dcterms:modified>
</cp:coreProperties>
</file>